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256" r:id="rId5"/>
  </p:sldIdLst>
  <p:sldSz cx="12192000" cy="6858000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F1572E-E04B-491D-91C4-2848B9C11F37}" v="10" dt="2025-09-17T21:14:13.026"/>
    <p1510:client id="{C616CEFF-EEF5-4EBF-A624-596ADD722A57}" v="1" dt="2025-11-03T13:20:55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49B6E-0A9A-4FB2-9A07-8EC45D4B4537}" type="datetimeFigureOut">
              <a:rPr lang="en-GB" smtClean="0"/>
              <a:t>03/11/2025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30008-9DA4-4F7B-B0C8-DC908E32C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387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30008-9DA4-4F7B-B0C8-DC908E32C40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549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3" indent="0" algn="ctr">
              <a:buNone/>
              <a:defRPr sz="1801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BD43-F511-4A6E-926C-1E22BD99157E}" type="datetimeFigureOut">
              <a:rPr lang="en-GB" smtClean="0"/>
              <a:t>03/11/2025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3EA0-8510-458A-8A36-DFEE30DF0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55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BD43-F511-4A6E-926C-1E22BD99157E}" type="datetimeFigureOut">
              <a:rPr lang="en-GB" smtClean="0"/>
              <a:t>03/11/2025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3EA0-8510-458A-8A36-DFEE30DF0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343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BD43-F511-4A6E-926C-1E22BD99157E}" type="datetimeFigureOut">
              <a:rPr lang="en-GB" smtClean="0"/>
              <a:t>03/11/2025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3EA0-8510-458A-8A36-DFEE30DF0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01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BD43-F511-4A6E-926C-1E22BD99157E}" type="datetimeFigureOut">
              <a:rPr lang="en-GB" smtClean="0"/>
              <a:t>03/11/2025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3EA0-8510-458A-8A36-DFEE30DF0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288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BD43-F511-4A6E-926C-1E22BD99157E}" type="datetimeFigureOut">
              <a:rPr lang="en-GB" smtClean="0"/>
              <a:t>03/11/2025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3EA0-8510-458A-8A36-DFEE30DF0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942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BD43-F511-4A6E-926C-1E22BD99157E}" type="datetimeFigureOut">
              <a:rPr lang="en-GB" smtClean="0"/>
              <a:t>03/11/2025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3EA0-8510-458A-8A36-DFEE30DF0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761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BD43-F511-4A6E-926C-1E22BD99157E}" type="datetimeFigureOut">
              <a:rPr lang="en-GB" smtClean="0"/>
              <a:t>03/11/2025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3EA0-8510-458A-8A36-DFEE30DF0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136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BD43-F511-4A6E-926C-1E22BD99157E}" type="datetimeFigureOut">
              <a:rPr lang="en-GB" smtClean="0"/>
              <a:t>03/11/2025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3EA0-8510-458A-8A36-DFEE30DF0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1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BD43-F511-4A6E-926C-1E22BD99157E}" type="datetimeFigureOut">
              <a:rPr lang="en-GB" smtClean="0"/>
              <a:t>03/11/2025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3EA0-8510-458A-8A36-DFEE30DF0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435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BD43-F511-4A6E-926C-1E22BD99157E}" type="datetimeFigureOut">
              <a:rPr lang="en-GB" smtClean="0"/>
              <a:t>03/11/2025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3EA0-8510-458A-8A36-DFEE30DF0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34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BD43-F511-4A6E-926C-1E22BD99157E}" type="datetimeFigureOut">
              <a:rPr lang="en-GB" smtClean="0"/>
              <a:t>03/11/2025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F3EA0-8510-458A-8A36-DFEE30DF0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088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6BD43-F511-4A6E-926C-1E22BD99157E}" type="datetimeFigureOut">
              <a:rPr lang="en-GB" smtClean="0"/>
              <a:t>03/11/2025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F3EA0-8510-458A-8A36-DFEE30DF0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379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CAA485-DC48-4414-B317-CA7649E53102}"/>
              </a:ext>
            </a:extLst>
          </p:cNvPr>
          <p:cNvSpPr/>
          <p:nvPr/>
        </p:nvSpPr>
        <p:spPr>
          <a:xfrm>
            <a:off x="154746" y="211019"/>
            <a:ext cx="11816862" cy="6443003"/>
          </a:xfrm>
          <a:prstGeom prst="rect">
            <a:avLst/>
          </a:prstGeom>
          <a:noFill/>
          <a:ln w="825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35C446-FE2C-445A-9A1C-50C19D809B99}"/>
              </a:ext>
            </a:extLst>
          </p:cNvPr>
          <p:cNvSpPr txBox="1"/>
          <p:nvPr/>
        </p:nvSpPr>
        <p:spPr>
          <a:xfrm>
            <a:off x="3732175" y="347049"/>
            <a:ext cx="4526922" cy="1508105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dirty="0"/>
              <a:t>Gracemount Primary Schoo</a:t>
            </a:r>
            <a:r>
              <a:rPr lang="en-GB" sz="2400" dirty="0"/>
              <a:t>l</a:t>
            </a:r>
          </a:p>
          <a:p>
            <a:pPr algn="ctr"/>
            <a:r>
              <a:rPr lang="en-GB" sz="2400" dirty="0">
                <a:ea typeface="Calibri"/>
                <a:cs typeface="Calibri"/>
              </a:rPr>
              <a:t>2025/26</a:t>
            </a:r>
          </a:p>
          <a:p>
            <a:pPr algn="ctr"/>
            <a:endParaRPr lang="en-GB" sz="1200" dirty="0"/>
          </a:p>
          <a:p>
            <a:pPr algn="ctr"/>
            <a:r>
              <a:rPr lang="en-GB" sz="2800" dirty="0"/>
              <a:t>Improvement Planning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908A60-2FBD-4568-A398-D70ED7E9E3BE}"/>
              </a:ext>
            </a:extLst>
          </p:cNvPr>
          <p:cNvSpPr txBox="1"/>
          <p:nvPr/>
        </p:nvSpPr>
        <p:spPr>
          <a:xfrm>
            <a:off x="6230146" y="2172445"/>
            <a:ext cx="215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G</a:t>
            </a:r>
            <a:r>
              <a:rPr lang="en-GB" sz="2400" dirty="0">
                <a:solidFill>
                  <a:srgbClr val="FFC000"/>
                </a:solidFill>
              </a:rPr>
              <a:t>ood Natured</a:t>
            </a:r>
          </a:p>
          <a:p>
            <a:r>
              <a:rPr lang="en-GB" sz="2400" b="1" dirty="0"/>
              <a:t>R</a:t>
            </a:r>
            <a:r>
              <a:rPr lang="en-GB" sz="2400" dirty="0">
                <a:solidFill>
                  <a:srgbClr val="FFC000"/>
                </a:solidFill>
              </a:rPr>
              <a:t>espected</a:t>
            </a:r>
          </a:p>
          <a:p>
            <a:r>
              <a:rPr lang="en-GB" sz="2400" b="1" dirty="0"/>
              <a:t>A</a:t>
            </a:r>
            <a:r>
              <a:rPr lang="en-GB" sz="2400" dirty="0">
                <a:solidFill>
                  <a:srgbClr val="FFC000"/>
                </a:solidFill>
              </a:rPr>
              <a:t>chieving</a:t>
            </a:r>
          </a:p>
          <a:p>
            <a:r>
              <a:rPr lang="en-GB" sz="2400" b="1" dirty="0"/>
              <a:t>C</a:t>
            </a:r>
            <a:r>
              <a:rPr lang="en-GB" sz="2400" dirty="0">
                <a:solidFill>
                  <a:srgbClr val="FFC000"/>
                </a:solidFill>
              </a:rPr>
              <a:t>ared For</a:t>
            </a:r>
          </a:p>
          <a:p>
            <a:r>
              <a:rPr lang="en-GB" sz="2400" b="1" dirty="0"/>
              <a:t>I</a:t>
            </a:r>
            <a:r>
              <a:rPr lang="en-GB" sz="2400" dirty="0">
                <a:solidFill>
                  <a:srgbClr val="FFC000"/>
                </a:solidFill>
              </a:rPr>
              <a:t>nspired</a:t>
            </a:r>
          </a:p>
          <a:p>
            <a:r>
              <a:rPr lang="en-GB" sz="2400" b="1" dirty="0"/>
              <a:t>E</a:t>
            </a:r>
            <a:r>
              <a:rPr lang="en-GB" sz="2400" dirty="0">
                <a:solidFill>
                  <a:srgbClr val="FFC000"/>
                </a:solidFill>
              </a:rPr>
              <a:t>qual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D3FB06D-0A38-41DD-B812-3B6A62A83C20}"/>
              </a:ext>
            </a:extLst>
          </p:cNvPr>
          <p:cNvSpPr/>
          <p:nvPr/>
        </p:nvSpPr>
        <p:spPr>
          <a:xfrm>
            <a:off x="3732175" y="1996052"/>
            <a:ext cx="4526922" cy="2484717"/>
          </a:xfrm>
          <a:prstGeom prst="round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5334B8-216B-4281-BFC0-937A099B21D1}"/>
              </a:ext>
            </a:extLst>
          </p:cNvPr>
          <p:cNvSpPr txBox="1"/>
          <p:nvPr/>
        </p:nvSpPr>
        <p:spPr>
          <a:xfrm>
            <a:off x="260254" y="351586"/>
            <a:ext cx="3383973" cy="3816429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u="sng" dirty="0"/>
              <a:t>Priority 1 –High Quality Learning and Teaching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Review of Teaching and Learning to ensure a consistent approach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Revised Literacy policy, to include new Writing progression plan and skills based progressions for Spelling and Grammar, aligned to CEC Literacy Progression Pathways.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Targeted interventions for children identified, delivered by SLF in P1,4 and 7.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A consistent approach to feedback adopted, areas to be considered are tracking of feedback to ensure variety and time for learners to respond to feedback. 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C5DA90-C9F3-4488-850F-4E3A8773F515}"/>
              </a:ext>
            </a:extLst>
          </p:cNvPr>
          <p:cNvSpPr txBox="1"/>
          <p:nvPr/>
        </p:nvSpPr>
        <p:spPr>
          <a:xfrm>
            <a:off x="8382994" y="4916857"/>
            <a:ext cx="3453325" cy="1600438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/>
              <a:t>What else are we doing?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P5 and P5/6 Artist in residence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Outdoor Learning at The Walled Garden and in the community with Green Team.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GHS transition events with second level 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Sports House Groups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P4-7 Pupil Leadership Groups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EB2AA7-DF00-4A18-B983-D4BC0493F480}"/>
              </a:ext>
            </a:extLst>
          </p:cNvPr>
          <p:cNvSpPr txBox="1"/>
          <p:nvPr/>
        </p:nvSpPr>
        <p:spPr>
          <a:xfrm>
            <a:off x="8382994" y="347049"/>
            <a:ext cx="3453325" cy="4493538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u="sng" dirty="0"/>
              <a:t>Priority 2 – Inclusive, diverse curriculum embedding Learning for Sustainability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Gold Rights Respecting School Award accreditation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Revisiting the Positive Relationships and Behaviour policy and update in line with CEC and National guidance.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Scripted interventions in place to ensure all staff using consistent rights based Language.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All staff will have an understanding of Trauma informed practice.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Consistency of approach to dealing with dysregulated behaviour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All staff fully understand the CEC policy on restraint and seclusion.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Whole school approach to emotional regulation. 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Develop whole school Equalities Policy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8DD263-98C9-4A0F-9BA7-97021EC8AAE6}"/>
              </a:ext>
            </a:extLst>
          </p:cNvPr>
          <p:cNvSpPr txBox="1"/>
          <p:nvPr/>
        </p:nvSpPr>
        <p:spPr>
          <a:xfrm>
            <a:off x="3747169" y="4649673"/>
            <a:ext cx="4511928" cy="1846659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u="sng" dirty="0"/>
              <a:t>Gracemount Learning Community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Improve the quality and consistency of L&amp;T across the learning community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Improve the quality and consistency of writing in the BGE curriculum across all LC schools. 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Use SEF funding to develop and embed a Youth Work Program to </a:t>
            </a:r>
            <a:r>
              <a:rPr lang="en-GB" sz="1400" dirty="0" err="1"/>
              <a:t>to</a:t>
            </a:r>
            <a:r>
              <a:rPr lang="en-GB" sz="1400" dirty="0"/>
              <a:t> improve wellbeing, engagement in learning and attain/achieve.   </a:t>
            </a:r>
          </a:p>
        </p:txBody>
      </p:sp>
      <p:pic>
        <p:nvPicPr>
          <p:cNvPr id="3" name="Picture 2" descr="A yellow flower in a white circle&#10;&#10;Description automatically generated">
            <a:extLst>
              <a:ext uri="{FF2B5EF4-FFF2-40B4-BE49-F238E27FC236}">
                <a16:creationId xmlns:a16="http://schemas.microsoft.com/office/drawing/2014/main" id="{0DD8BEA9-FEB8-A1C9-C922-ED4DA14AD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171" y="2309843"/>
            <a:ext cx="2058266" cy="18867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410445-35D1-74DE-42B9-F73EA7D96EB4}"/>
              </a:ext>
            </a:extLst>
          </p:cNvPr>
          <p:cNvSpPr txBox="1"/>
          <p:nvPr/>
        </p:nvSpPr>
        <p:spPr>
          <a:xfrm>
            <a:off x="271259" y="4281088"/>
            <a:ext cx="3383973" cy="2246769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/>
              <a:t>P4-7 Leadership Focus Groups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Digital Leaders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ECO                  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Rights Respecting  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JRSO and Community 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Intergenerational work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Sports Leaders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Reading Ambassadors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1 in 5 Poverty Proofing</a:t>
            </a:r>
          </a:p>
          <a:p>
            <a:pPr marL="285765" indent="-285765">
              <a:buFont typeface="Arial" panose="020B0604020202020204" pitchFamily="34" charset="0"/>
              <a:buChar char="•"/>
            </a:pPr>
            <a:r>
              <a:rPr lang="en-GB" sz="1400" dirty="0"/>
              <a:t>Pupil Evaluators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F9F31A-AC31-2299-4D32-BC5F74362078}"/>
              </a:ext>
            </a:extLst>
          </p:cNvPr>
          <p:cNvSpPr txBox="1"/>
          <p:nvPr/>
        </p:nvSpPr>
        <p:spPr>
          <a:xfrm>
            <a:off x="2127311" y="4480769"/>
            <a:ext cx="16518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Equalities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World of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Health and Wellbeing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304674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fb42299-adfd-459a-9de1-023da09f88eb">
      <Terms xmlns="http://schemas.microsoft.com/office/infopath/2007/PartnerControls"/>
    </lcf76f155ced4ddcb4097134ff3c332f>
    <TaxCatchAll xmlns="48f98dd1-cf99-4df8-a0cb-7cc2a315f3e1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312E1AE98B3145A047EC44A079A2F0" ma:contentTypeVersion="16" ma:contentTypeDescription="Create a new document." ma:contentTypeScope="" ma:versionID="663a27e768d6b599bb254df647309250">
  <xsd:schema xmlns:xsd="http://www.w3.org/2001/XMLSchema" xmlns:xs="http://www.w3.org/2001/XMLSchema" xmlns:p="http://schemas.microsoft.com/office/2006/metadata/properties" xmlns:ns2="9fb42299-adfd-459a-9de1-023da09f88eb" xmlns:ns3="48f98dd1-cf99-4df8-a0cb-7cc2a315f3e1" targetNamespace="http://schemas.microsoft.com/office/2006/metadata/properties" ma:root="true" ma:fieldsID="c7aab861379005af1be4e11fac077385" ns2:_="" ns3:_="">
    <xsd:import namespace="9fb42299-adfd-459a-9de1-023da09f88eb"/>
    <xsd:import namespace="48f98dd1-cf99-4df8-a0cb-7cc2a315f3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b42299-adfd-459a-9de1-023da09f88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68a29fc-2f9b-488e-bcd4-395cb321b4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f98dd1-cf99-4df8-a0cb-7cc2a315f3e1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95ba2321-d691-436d-a5f9-7a54f0c9f7cc}" ma:internalName="TaxCatchAll" ma:showField="CatchAllData" ma:web="48f98dd1-cf99-4df8-a0cb-7cc2a315f3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F7D1C9-6451-47EA-B85E-B3B43E49A0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546D2A-6562-4CAD-8589-FA96EB5936A8}">
  <ds:schemaRefs>
    <ds:schemaRef ds:uri="http://purl.org/dc/elements/1.1/"/>
    <ds:schemaRef ds:uri="http://schemas.microsoft.com/office/infopath/2007/PartnerControls"/>
    <ds:schemaRef ds:uri="48f98dd1-cf99-4df8-a0cb-7cc2a315f3e1"/>
    <ds:schemaRef ds:uri="http://purl.org/dc/terms/"/>
    <ds:schemaRef ds:uri="http://schemas.microsoft.com/office/2006/documentManagement/types"/>
    <ds:schemaRef ds:uri="http://purl.org/dc/dcmitype/"/>
    <ds:schemaRef ds:uri="9fb42299-adfd-459a-9de1-023da09f88eb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9B1D09C-FCA4-431D-8149-A21BD3BF23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b42299-adfd-459a-9de1-023da09f88eb"/>
    <ds:schemaRef ds:uri="48f98dd1-cf99-4df8-a0cb-7cc2a315f3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1927</TotalTime>
  <Words>318</Words>
  <Application>Microsoft Office PowerPoint</Application>
  <PresentationFormat>Widescreen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Lesley Boyd</dc:creator>
  <cp:lastModifiedBy>Jaclyn Anderson</cp:lastModifiedBy>
  <cp:revision>8</cp:revision>
  <cp:lastPrinted>2019-09-11T11:19:11Z</cp:lastPrinted>
  <dcterms:created xsi:type="dcterms:W3CDTF">2019-09-11T10:31:27Z</dcterms:created>
  <dcterms:modified xsi:type="dcterms:W3CDTF">2025-11-03T13:20:55Z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0x0101003E312E1AE98B3145A047EC44A079A2F0</vt:lpwstr>
  </property>
  <property fmtid="{D5CDD505-2E9C-101B-9397-08002B2CF9AE}" pid="3" name="MediaServiceImageTags">
    <vt:lpwstr/>
  </property>
</Properties>
</file>